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4"/>
  </p:sldMasterIdLst>
  <p:notesMasterIdLst>
    <p:notesMasterId r:id="rId25"/>
  </p:notesMasterIdLst>
  <p:handoutMasterIdLst>
    <p:handoutMasterId r:id="rId26"/>
  </p:handoutMasterIdLst>
  <p:sldIdLst>
    <p:sldId id="310" r:id="rId5"/>
    <p:sldId id="317" r:id="rId6"/>
    <p:sldId id="316" r:id="rId7"/>
    <p:sldId id="311" r:id="rId8"/>
    <p:sldId id="319" r:id="rId9"/>
    <p:sldId id="625" r:id="rId10"/>
    <p:sldId id="320" r:id="rId11"/>
    <p:sldId id="321" r:id="rId12"/>
    <p:sldId id="325" r:id="rId13"/>
    <p:sldId id="318" r:id="rId14"/>
    <p:sldId id="312" r:id="rId15"/>
    <p:sldId id="326" r:id="rId16"/>
    <p:sldId id="327" r:id="rId17"/>
    <p:sldId id="328" r:id="rId18"/>
    <p:sldId id="329" r:id="rId19"/>
    <p:sldId id="330" r:id="rId20"/>
    <p:sldId id="622" r:id="rId21"/>
    <p:sldId id="623" r:id="rId22"/>
    <p:sldId id="624" r:id="rId23"/>
    <p:sldId id="6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6"/>
    <p:restoredTop sz="94658"/>
  </p:normalViewPr>
  <p:slideViewPr>
    <p:cSldViewPr snapToGrid="0">
      <p:cViewPr varScale="1">
        <p:scale>
          <a:sx n="100" d="100"/>
          <a:sy n="100" d="100"/>
        </p:scale>
        <p:origin x="7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Deleži ključnih deležnikov glede na možnosti vključitve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1.2300032116238643E-2"/>
          <c:y val="2.54858596508981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651-4ACF-A450-25E94F85EC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velika podjetja</c:v>
                </c:pt>
                <c:pt idx="1">
                  <c:v>raziskovalne institucije</c:v>
                </c:pt>
                <c:pt idx="2">
                  <c:v>državne institucije</c:v>
                </c:pt>
                <c:pt idx="3">
                  <c:v>mala podjetja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20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51-4ACF-A450-25E94F85EC9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>
      <a:blip xmlns:r="http://schemas.openxmlformats.org/officeDocument/2006/relationships" r:embed="rId3" cstate="email">
        <a:alphaModFix amt="80000"/>
        <a:extLst>
          <a:ext uri="{28A0092B-C50C-407E-A947-70E740481C1C}">
            <a14:useLocalDpi xmlns:a14="http://schemas.microsoft.com/office/drawing/2010/main"/>
          </a:ext>
        </a:extLst>
      </a:blip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35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1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223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807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27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099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730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24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5074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474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9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441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1749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660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73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677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88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03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89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2217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966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63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22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56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028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062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89394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392016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4240147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928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8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76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2479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301289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982334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032494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63647"/>
      </p:ext>
    </p:extLst>
  </p:cSld>
  <p:clrMapOvr>
    <a:masterClrMapping/>
  </p:clrMapOvr>
  <p:hf hdr="0" ft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4819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82871"/>
      </p:ext>
    </p:extLst>
  </p:cSld>
  <p:clrMapOvr>
    <a:masterClrMapping/>
  </p:clrMapOvr>
  <p:hf hdr="0" ft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80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325753"/>
      </p:ext>
    </p:extLst>
  </p:cSld>
  <p:clrMapOvr>
    <a:masterClrMapping/>
  </p:clrMapOvr>
  <p:hf hdr="0" ft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9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38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44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25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7393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7601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188696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4219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2508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15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237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835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42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3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81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  <p:sldLayoutId id="2147483764" r:id="rId35"/>
    <p:sldLayoutId id="2147483765" r:id="rId36"/>
    <p:sldLayoutId id="2147483766" r:id="rId37"/>
    <p:sldLayoutId id="2147483767" r:id="rId38"/>
    <p:sldLayoutId id="2147483768" r:id="rId39"/>
    <p:sldLayoutId id="2147483769" r:id="rId40"/>
    <p:sldLayoutId id="2147483770" r:id="rId41"/>
    <p:sldLayoutId id="2147483771" r:id="rId42"/>
    <p:sldLayoutId id="2147483772" r:id="rId43"/>
    <p:sldLayoutId id="2147483773" r:id="rId44"/>
    <p:sldLayoutId id="2147483774" r:id="rId45"/>
    <p:sldLayoutId id="2147483775" r:id="rId46"/>
    <p:sldLayoutId id="2147483776" r:id="rId47"/>
    <p:sldLayoutId id="2147483777" r:id="rId48"/>
    <p:sldLayoutId id="2147483778" r:id="rId49"/>
    <p:sldLayoutId id="2147483779" r:id="rId50"/>
    <p:sldLayoutId id="2147483780" r:id="rId51"/>
    <p:sldLayoutId id="2147483782" r:id="rId52"/>
    <p:sldLayoutId id="2147483783" r:id="rId53"/>
    <p:sldLayoutId id="2147483784" r:id="rId54"/>
    <p:sldLayoutId id="2147483785" r:id="rId55"/>
    <p:sldLayoutId id="2147483786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 userDrawn="1">
          <p15:clr>
            <a:srgbClr val="A4A3A4"/>
          </p15:clr>
        </p15:guide>
        <p15:guide id="27" orient="horz" pos="1152" userDrawn="1">
          <p15:clr>
            <a:srgbClr val="547EBF"/>
          </p15:clr>
        </p15:guide>
        <p15:guide id="28" pos="7440" userDrawn="1">
          <p15:clr>
            <a:srgbClr val="547EBF"/>
          </p15:clr>
        </p15:guide>
        <p15:guide id="29" orient="horz" pos="4080" userDrawn="1">
          <p15:clr>
            <a:srgbClr val="547EBF"/>
          </p15:clr>
        </p15:guide>
        <p15:guide id="30" userDrawn="1">
          <p15:clr>
            <a:srgbClr val="547EBF"/>
          </p15:clr>
        </p15:guide>
        <p15:guide id="31" pos="7680" userDrawn="1">
          <p15:clr>
            <a:srgbClr val="547EBF"/>
          </p15:clr>
        </p15:guide>
        <p15:guide id="32" pos="528" userDrawn="1">
          <p15:clr>
            <a:srgbClr val="547EBF"/>
          </p15:clr>
        </p15:guide>
        <p15:guide id="33" pos="6912" userDrawn="1">
          <p15:clr>
            <a:srgbClr val="547EBF"/>
          </p15:clr>
        </p15:guide>
        <p15:guide id="34" orient="horz" pos="240" userDrawn="1">
          <p15:clr>
            <a:srgbClr val="547EBF"/>
          </p15:clr>
        </p15:guide>
        <p15:guide id="3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Low angle view of a building">
            <a:extLst>
              <a:ext uri="{FF2B5EF4-FFF2-40B4-BE49-F238E27FC236}">
                <a16:creationId xmlns:a16="http://schemas.microsoft.com/office/drawing/2014/main" id="{67D960B2-8A54-F8C8-80BB-D238AE8EBA30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F45C2C0-54FA-3BF9-54A1-71B2FE17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5796354" y="0"/>
            <a:ext cx="3179653" cy="1801715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1AC0D85-B8BF-FD7C-055F-4D8F7C34D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66" y="282328"/>
            <a:ext cx="5461646" cy="1902995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9B3C491-460F-AC05-513A-EE3B403AE943}"/>
              </a:ext>
            </a:extLst>
          </p:cNvPr>
          <p:cNvSpPr txBox="1"/>
          <p:nvPr/>
        </p:nvSpPr>
        <p:spPr>
          <a:xfrm>
            <a:off x="178866" y="2522853"/>
            <a:ext cx="5461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Priložnosti za podjetja v SRIP-ih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7EA76FBF-92BA-431A-EB87-AC09CB1BA9D0}"/>
              </a:ext>
            </a:extLst>
          </p:cNvPr>
          <p:cNvSpPr txBox="1"/>
          <p:nvPr/>
        </p:nvSpPr>
        <p:spPr>
          <a:xfrm>
            <a:off x="1203262" y="4614709"/>
            <a:ext cx="366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rgbClr val="002060"/>
                </a:solidFill>
              </a:rPr>
              <a:t>Janja Starc, direktorica/sekretarka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5537385A-07FC-AB7E-2170-F59610CEC319}"/>
              </a:ext>
            </a:extLst>
          </p:cNvPr>
          <p:cNvSpPr txBox="1"/>
          <p:nvPr/>
        </p:nvSpPr>
        <p:spPr>
          <a:xfrm>
            <a:off x="2255503" y="6154536"/>
            <a:ext cx="1308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100" dirty="0"/>
              <a:t>Krško, 10. 4. 2025</a:t>
            </a:r>
          </a:p>
        </p:txBody>
      </p:sp>
    </p:spTree>
    <p:extLst>
      <p:ext uri="{BB962C8B-B14F-4D97-AF65-F5344CB8AC3E}">
        <p14:creationId xmlns:p14="http://schemas.microsoft.com/office/powerpoint/2010/main" val="3867488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0DC12A-4E27-F62F-2ED2-7823711D4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10013124" cy="1961080"/>
          </a:xfrm>
        </p:spPr>
        <p:txBody>
          <a:bodyPr>
            <a:noAutofit/>
          </a:bodyPr>
          <a:lstStyle/>
          <a:p>
            <a:pPr algn="ctr"/>
            <a:r>
              <a:rPr lang="sl-SI" sz="6600" b="1" dirty="0"/>
              <a:t>Ukrepi S5 in priložnosti za MSP-je </a:t>
            </a:r>
            <a:endParaRPr lang="en-US" sz="66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12E30-C38D-EB4A-E50C-13E20F0C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EEE2A7A0-B9EE-41A8-8016-28E5803F20B2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E5DEE-7744-C752-DF9B-503AB218C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5FE052D8-ECA1-771C-8A12-480BB853C208}"/>
              </a:ext>
            </a:extLst>
          </p:cNvPr>
          <p:cNvSpPr txBox="1"/>
          <p:nvPr/>
        </p:nvSpPr>
        <p:spPr>
          <a:xfrm>
            <a:off x="1204953" y="3206182"/>
            <a:ext cx="9205918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4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Razvoj znanj in spretnosti za pametno </a:t>
            </a:r>
          </a:p>
          <a:p>
            <a:pPr algn="ctr"/>
            <a:r>
              <a:rPr lang="sl-SI" sz="4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specializacijo, industrijsko tranzicijo in </a:t>
            </a:r>
          </a:p>
          <a:p>
            <a:pPr algn="ctr"/>
            <a:r>
              <a:rPr lang="sl-SI" sz="44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podjetnišvo</a:t>
            </a:r>
            <a:r>
              <a:rPr lang="sl-SI" sz="4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(področje C)</a:t>
            </a:r>
          </a:p>
          <a:p>
            <a:pPr algn="ctr"/>
            <a:endParaRPr lang="sl-SI" b="1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C6431-B4D0-33C2-1027-4D1F887B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4" y="251288"/>
            <a:ext cx="10690155" cy="1185545"/>
          </a:xfrm>
        </p:spPr>
        <p:txBody>
          <a:bodyPr/>
          <a:lstStyle/>
          <a:p>
            <a:pPr algn="ctr"/>
            <a:r>
              <a:rPr lang="sl-SI" dirty="0"/>
              <a:t>Ključne usmeritve </a:t>
            </a:r>
            <a:br>
              <a:rPr lang="sl-SI" dirty="0"/>
            </a:br>
            <a:r>
              <a:rPr lang="sl-SI" sz="1600" dirty="0"/>
              <a:t>vsebinsko področje: razvoj znanj in spretnosti za pametno specializacijo, industrijsko tranzicijo in podjetništvo</a:t>
            </a: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D25A8-B3AA-98F8-C561-40E934CA3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990E4242-8CA0-457D-B3B1-7D78B4164321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15906-E327-3915-530D-2582032A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16C6CD3-993D-45CB-CE5D-240189153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✍ kompetenčni centri za razvoj kadrov </a:t>
            </a:r>
            <a:r>
              <a:rPr lang="sl-SI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(učni programi, platforme za napredovanje kompetenc, …)</a:t>
            </a:r>
          </a:p>
          <a:p>
            <a:r>
              <a:rPr lang="sl-SI" sz="2800" b="1" dirty="0">
                <a:solidFill>
                  <a:srgbClr val="0070C0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✍ fleksibilni študijski programi </a:t>
            </a:r>
            <a:r>
              <a:rPr lang="sl-SI" sz="2800" dirty="0">
                <a:solidFill>
                  <a:srgbClr val="0070C0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(na vseh izobraževalnih ravneh) – odprava vrzeli med pridobljenim znanjem in pričakovanji delodajalca</a:t>
            </a:r>
          </a:p>
          <a:p>
            <a:r>
              <a:rPr lang="sl-SI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✍ fleksibilnejše posodabljanje učnih programov </a:t>
            </a:r>
            <a:r>
              <a:rPr lang="sl-SI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– kurikulumov</a:t>
            </a:r>
          </a:p>
          <a:p>
            <a:r>
              <a:rPr lang="sl-SI" sz="2800" dirty="0"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✍ vloga SRIP-ov, socialnih partnerjev, ministrstev</a:t>
            </a:r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09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3C41C-4289-62EE-B101-0BEBA95CB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low angle view of a building">
            <a:extLst>
              <a:ext uri="{FF2B5EF4-FFF2-40B4-BE49-F238E27FC236}">
                <a16:creationId xmlns:a16="http://schemas.microsoft.com/office/drawing/2014/main" id="{72BEB530-8C13-5EBC-A9FB-DFBE8B7AAA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74" y="1882067"/>
            <a:ext cx="4700229" cy="425877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1D309-8CFF-806B-D3DD-3B2210F00AD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37319" y="1695635"/>
            <a:ext cx="5903651" cy="4918469"/>
          </a:xfrm>
        </p:spPr>
        <p:txBody>
          <a:bodyPr/>
          <a:lstStyle/>
          <a:p>
            <a:r>
              <a:rPr lang="sl-SI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Segoe UI Symbol" panose="020B0502040204020203" pitchFamily="34" charset="0"/>
              </a:rPr>
              <a:t>✔</a:t>
            </a:r>
            <a:r>
              <a:rPr lang="sl-SI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Povezovanje z izobraževalnimi institucijami</a:t>
            </a:r>
          </a:p>
          <a:p>
            <a:r>
              <a:rPr lang="sl-SI" sz="24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✔ Trije </a:t>
            </a:r>
            <a:r>
              <a:rPr lang="sl-SI" sz="2400" dirty="0" err="1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Erasmus</a:t>
            </a:r>
            <a:r>
              <a:rPr lang="sl-SI" sz="24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+ KA3 projekti (model mojstrske šole, specializacija za pametne zgradbe)</a:t>
            </a:r>
          </a:p>
          <a:p>
            <a:r>
              <a:rPr lang="sl-SI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✔ Trenutni projekt: </a:t>
            </a:r>
            <a:r>
              <a:rPr lang="sl-SI" sz="2400" dirty="0" err="1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EmployVET</a:t>
            </a:r>
            <a:r>
              <a:rPr lang="sl-SI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 (</a:t>
            </a:r>
            <a:r>
              <a:rPr lang="sl-SI" sz="2400" dirty="0" err="1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Erasmus</a:t>
            </a:r>
            <a:r>
              <a:rPr lang="sl-SI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+ VET)</a:t>
            </a:r>
          </a:p>
          <a:p>
            <a:r>
              <a:rPr lang="sl-SI" sz="24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✔ vključevanje delodajalcev iz Zahodnega Balkana</a:t>
            </a:r>
          </a:p>
          <a:p>
            <a:r>
              <a:rPr lang="sl-SI" sz="2400" dirty="0">
                <a:solidFill>
                  <a:srgbClr val="00B0F0"/>
                </a:solidFill>
                <a:latin typeface="Arial Black" panose="020B0A04020102020204" pitchFamily="34" charset="0"/>
                <a:ea typeface="Segoe UI Symbol" panose="020B0502040204020203" pitchFamily="34" charset="0"/>
              </a:rPr>
              <a:t>✔ INTERNACIONALIZACIJA (zadruga) </a:t>
            </a:r>
            <a:endParaRPr lang="sl-SI" sz="2400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endParaRPr lang="sl-SI" sz="24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sl-SI" sz="24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405F1-B921-FDDA-63DB-E41C36B9B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4766791B-F730-470C-BD5E-FFF8D449589F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77D2F-F31D-9D35-0385-881D8E3D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1C3122F-45A3-3762-AFC1-7037DF518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5477522"/>
            <a:ext cx="2645546" cy="1380477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CB5A75E8-3939-4363-5548-BECFF9F4DDFB}"/>
              </a:ext>
            </a:extLst>
          </p:cNvPr>
          <p:cNvSpPr txBox="1"/>
          <p:nvPr/>
        </p:nvSpPr>
        <p:spPr>
          <a:xfrm>
            <a:off x="435006" y="243896"/>
            <a:ext cx="10573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latin typeface="Calibri" panose="020F0502020204030204" pitchFamily="34" charset="0"/>
                <a:cs typeface="Calibri" panose="020F0502020204030204" pitchFamily="34" charset="0"/>
              </a:rPr>
              <a:t>AKTIVNOSTI OOZ KRŠKO</a:t>
            </a:r>
          </a:p>
          <a:p>
            <a:pPr algn="ctr"/>
            <a:r>
              <a:rPr lang="sl-SI" sz="3600" dirty="0">
                <a:latin typeface="Calibri" panose="020F0502020204030204" pitchFamily="34" charset="0"/>
                <a:cs typeface="Calibri" panose="020F0502020204030204" pitchFamily="34" charset="0"/>
              </a:rPr>
              <a:t>primeri dobre prakse</a:t>
            </a:r>
          </a:p>
        </p:txBody>
      </p:sp>
    </p:spTree>
    <p:extLst>
      <p:ext uri="{BB962C8B-B14F-4D97-AF65-F5344CB8AC3E}">
        <p14:creationId xmlns:p14="http://schemas.microsoft.com/office/powerpoint/2010/main" val="3530444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CDF59-6ED8-A413-6181-490504565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87500-F964-2736-B68B-0C734330E8B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4043" y="1695635"/>
            <a:ext cx="6826928" cy="3622089"/>
          </a:xfrm>
          <a:solidFill>
            <a:srgbClr val="002060"/>
          </a:solidFill>
        </p:spPr>
        <p:txBody>
          <a:bodyPr/>
          <a:lstStyle/>
          <a:p>
            <a:endParaRPr lang="sl-SI" sz="24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Erasmus+ KA3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Rezultat: izdelan MODEL MOJSTRSKE ŠOLE (po nemškem vzoru)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Partnerji: Slovenija, Hrvaška, Nemčija, Srbija</a:t>
            </a:r>
          </a:p>
          <a:p>
            <a:endParaRPr lang="sl-SI" sz="24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Eden boljše ocenjenih projektov Evropske komisije (pobuda je prišla od spodaj navzgor iz gospodarstva)</a:t>
            </a:r>
            <a:endParaRPr lang="en-US" b="1" i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949C9-8660-79F7-096B-33E30B5EED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4766791B-F730-470C-BD5E-FFF8D449589F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C6A5B-FBBC-11B9-2D43-D7B6001C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8B04F14B-971A-A256-46FD-21334C7661ED}"/>
              </a:ext>
            </a:extLst>
          </p:cNvPr>
          <p:cNvSpPr txBox="1"/>
          <p:nvPr/>
        </p:nvSpPr>
        <p:spPr>
          <a:xfrm>
            <a:off x="435006" y="243896"/>
            <a:ext cx="10573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AKTIVNOSTI OOZ KRŠKO</a:t>
            </a:r>
          </a:p>
          <a:p>
            <a:pPr algn="ctr"/>
            <a:r>
              <a:rPr lang="sl-SI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primeri dobre prakse</a:t>
            </a:r>
          </a:p>
        </p:txBody>
      </p:sp>
      <p:pic>
        <p:nvPicPr>
          <p:cNvPr id="7" name="Označba mesta vsebine 7">
            <a:extLst>
              <a:ext uri="{FF2B5EF4-FFF2-40B4-BE49-F238E27FC236}">
                <a16:creationId xmlns:a16="http://schemas.microsoft.com/office/drawing/2014/main" id="{4BAEA8F8-36B4-F1F5-B4C8-85674C889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38" y="2385091"/>
            <a:ext cx="4241219" cy="133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08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79C24-9C26-F8AC-DE7F-6DE54D3F7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B4F66-E255-B105-F307-C71FDA011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4766791B-F730-470C-BD5E-FFF8D449589F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C7B97-5A93-3DEE-2D52-BE6F3168D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0A65C620-048E-C0B9-1428-204D760A1932}"/>
              </a:ext>
            </a:extLst>
          </p:cNvPr>
          <p:cNvSpPr txBox="1"/>
          <p:nvPr/>
        </p:nvSpPr>
        <p:spPr>
          <a:xfrm>
            <a:off x="435006" y="243896"/>
            <a:ext cx="10573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AKTIVNOSTI OOZ KRŠKO</a:t>
            </a:r>
          </a:p>
          <a:p>
            <a:pPr algn="ctr"/>
            <a:r>
              <a:rPr lang="sl-SI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primeri dobre prakse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F030E55-7019-DAC4-D6DB-832E4E903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46" y="243896"/>
            <a:ext cx="1935332" cy="1012054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F3D21512-8D0B-1C00-6522-7444FB34E2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5496" y="1993349"/>
            <a:ext cx="10573305" cy="4220413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SHVET je mednarodni partnerski Erasmus+ projekt, ki je nastal z namenom podpore razvoju visoko usposobljene in mobilne delovne sile med Hrvaško, Slovenijo in Italijo </a:t>
            </a:r>
            <a:r>
              <a:rPr lang="sl-SI" sz="2600" dirty="0">
                <a:solidFill>
                  <a:srgbClr val="0070C0"/>
                </a:solidFill>
                <a:highlight>
                  <a:srgbClr val="FFFFFF"/>
                </a:highlight>
                <a:latin typeface="Calibri" panose="020F0502020204030204"/>
              </a:rPr>
              <a:t>katere namen je bil večja</a:t>
            </a:r>
            <a:r>
              <a:rPr kumimoji="0" lang="sl-SI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zaposljivost, odpravljanje pomanjkanja znanj in razvoj spretnosti v podjetjih iz področja elektrotehnike in gradbeništva.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sl-SI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l-SI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Glavni cilj projekta je bil razviti skupen študijski program / modul na področju višjega strokovnega izobraževanja (strokovnjak za inštalacije v pametnih stavbah), ki bo temeljil na trenutnih in predvidenih potrebah delodajalcev ter vključeval učenje z delom in mobilnost udeležencev.</a:t>
            </a:r>
            <a:endParaRPr kumimoji="0" lang="sl-SI" sz="2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13622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2978B-17E5-887E-2D95-D582289E8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9E051-7F44-F6EE-5D7A-5BBFD45A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4766791B-F730-470C-BD5E-FFF8D449589F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24894-48CB-ED4A-CDC9-0DB6D26C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C77EAF47-6F88-A9DF-A28F-096861ABECDA}"/>
              </a:ext>
            </a:extLst>
          </p:cNvPr>
          <p:cNvSpPr txBox="1"/>
          <p:nvPr/>
        </p:nvSpPr>
        <p:spPr>
          <a:xfrm>
            <a:off x="435006" y="243896"/>
            <a:ext cx="10573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AKTIVNOSTI OOZ KRŠKO</a:t>
            </a:r>
          </a:p>
          <a:p>
            <a:pPr algn="ctr"/>
            <a:r>
              <a:rPr lang="sl-SI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primeri dobre prakse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0439502-6E12-E42C-9E82-D214DC04F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46" y="243896"/>
            <a:ext cx="1935332" cy="1012054"/>
          </a:xfrm>
          <a:prstGeom prst="rect">
            <a:avLst/>
          </a:prstGeom>
        </p:spPr>
      </p:pic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1716D258-4A68-342D-4369-DD18557F40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2862" y="1842428"/>
            <a:ext cx="10910327" cy="4220413"/>
          </a:xfrm>
          <a:solidFill>
            <a:srgbClr val="002060"/>
          </a:solidFill>
        </p:spPr>
        <p:txBody>
          <a:bodyPr/>
          <a:lstStyle/>
          <a:p>
            <a:pPr algn="l">
              <a:spcBef>
                <a:spcPts val="0"/>
              </a:spcBef>
              <a:buNone/>
            </a:pPr>
            <a:r>
              <a:rPr lang="sl-SI" sz="1600" b="1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Seznam projektnih partnerjev</a:t>
            </a:r>
            <a:endParaRPr lang="sl-SI" sz="1600" b="0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endParaRPr lang="sl-SI" sz="1600" b="0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sl-SI" sz="16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Obrtničko učilište, (institucija za izobraževanje odraslih, Hrvaška) – vodilni partner</a:t>
            </a:r>
          </a:p>
          <a:p>
            <a:pPr algn="l">
              <a:spcBef>
                <a:spcPts val="0"/>
              </a:spcBef>
            </a:pPr>
            <a:endParaRPr lang="sl-SI" sz="1600" b="0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sl-SI" sz="16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Fakulteta za elektrotehniko in računalništvo (Univerza v Zagrebu, Hrvaška)</a:t>
            </a:r>
          </a:p>
          <a:p>
            <a:pPr algn="l">
              <a:spcBef>
                <a:spcPts val="0"/>
              </a:spcBef>
            </a:pPr>
            <a:endParaRPr lang="sl-SI" sz="1600" b="0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sl-SI" sz="16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Šolski center Novo mesto (Slovenija)</a:t>
            </a:r>
          </a:p>
          <a:p>
            <a:pPr algn="l">
              <a:spcBef>
                <a:spcPts val="0"/>
              </a:spcBef>
            </a:pPr>
            <a:endParaRPr lang="sl-SI" sz="1600" b="0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sl-SI" sz="16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Območna-obrtno podjetniška zbornica Krško (Slovenija)</a:t>
            </a:r>
          </a:p>
          <a:p>
            <a:pPr algn="l">
              <a:spcBef>
                <a:spcPts val="0"/>
              </a:spcBef>
            </a:pPr>
            <a:endParaRPr lang="sl-SI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sl-SI" sz="16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Ecipa (podjetje za usposabljanje, Italija)</a:t>
            </a:r>
          </a:p>
          <a:p>
            <a:pPr algn="l">
              <a:spcBef>
                <a:spcPts val="0"/>
              </a:spcBef>
            </a:pPr>
            <a:endParaRPr lang="sl-SI" sz="1600" b="0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sl-SI" sz="16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Centoform (Center za poklicno izobraževanje in usposabljanje, Italija)</a:t>
            </a:r>
          </a:p>
          <a:p>
            <a:pPr algn="l">
              <a:spcBef>
                <a:spcPts val="0"/>
              </a:spcBef>
              <a:buNone/>
            </a:pPr>
            <a:endParaRPr lang="sl-SI" sz="1600" b="0" i="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0"/>
              </a:spcBef>
              <a:buNone/>
            </a:pPr>
            <a:r>
              <a:rPr lang="sl-SI" sz="16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 projekt so vključeni tudi pridruženi partnerji:</a:t>
            </a:r>
          </a:p>
          <a:p>
            <a:pPr algn="l">
              <a:spcBef>
                <a:spcPts val="0"/>
              </a:spcBef>
            </a:pPr>
            <a:r>
              <a:rPr lang="sl-SI" sz="16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Agencija za poklicno izobraževanje in usposabljanje odraslih (Hrvaška)</a:t>
            </a:r>
          </a:p>
          <a:p>
            <a:pPr algn="l">
              <a:spcBef>
                <a:spcPts val="0"/>
              </a:spcBef>
            </a:pPr>
            <a:r>
              <a:rPr lang="sl-SI" sz="16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Mreža višjih šol ITS, regija </a:t>
            </a:r>
            <a:r>
              <a:rPr lang="sl-SI" sz="16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Emilia-Romagna</a:t>
            </a:r>
            <a:r>
              <a:rPr lang="sl-SI" sz="16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(Italija) 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94263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F6E3D-B7DA-F235-B7F3-BFD8576B7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AB4769-1988-98AA-8D28-B8AB0EC53A8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4043" y="1695635"/>
            <a:ext cx="6826928" cy="3622089"/>
          </a:xfrm>
          <a:solidFill>
            <a:srgbClr val="002060"/>
          </a:solidFill>
        </p:spPr>
        <p:txBody>
          <a:bodyPr/>
          <a:lstStyle/>
          <a:p>
            <a:endParaRPr lang="sl-SI" sz="24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Erasmus+VET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Vključevanje delodajalcev v sistem poklicnega izobraževanja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Partnerji: Slovenija, Hrvaška, Bosna in Hercegovina, Črna gora</a:t>
            </a:r>
          </a:p>
          <a:p>
            <a:endParaRPr lang="sl-SI" sz="24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i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293CD-3CAD-3146-37E9-1434090C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4766791B-F730-470C-BD5E-FFF8D449589F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E21AA-331C-667A-5731-8D7A04D3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37D509C0-7251-0AA4-7BF8-733E08B304B3}"/>
              </a:ext>
            </a:extLst>
          </p:cNvPr>
          <p:cNvSpPr txBox="1"/>
          <p:nvPr/>
        </p:nvSpPr>
        <p:spPr>
          <a:xfrm>
            <a:off x="435006" y="243896"/>
            <a:ext cx="10573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AKTIVNOSTI OOZ KRŠKO</a:t>
            </a:r>
          </a:p>
          <a:p>
            <a:pPr algn="ctr"/>
            <a:r>
              <a:rPr lang="sl-SI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primeri dobre prakse</a:t>
            </a:r>
          </a:p>
        </p:txBody>
      </p:sp>
      <p:pic>
        <p:nvPicPr>
          <p:cNvPr id="2" name="Google Shape;60;p13">
            <a:extLst>
              <a:ext uri="{FF2B5EF4-FFF2-40B4-BE49-F238E27FC236}">
                <a16:creationId xmlns:a16="http://schemas.microsoft.com/office/drawing/2014/main" id="{10157C18-78C1-9884-9B3A-6B7BF563436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34802" b="25997"/>
          <a:stretch/>
        </p:blipFill>
        <p:spPr>
          <a:xfrm>
            <a:off x="0" y="2246049"/>
            <a:ext cx="4332303" cy="1538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352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7DA8F-2A9F-F4AF-8B9B-C4E27FB58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3EF7A-072E-A350-C7B4-901E597C1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4766791B-F730-470C-BD5E-FFF8D449589F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DAD2C-A7B5-CC84-534E-7CDA7047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E257F421-DC4E-F357-B21C-A400B98C5C99}"/>
              </a:ext>
            </a:extLst>
          </p:cNvPr>
          <p:cNvSpPr txBox="1"/>
          <p:nvPr/>
        </p:nvSpPr>
        <p:spPr>
          <a:xfrm>
            <a:off x="435006" y="243896"/>
            <a:ext cx="10573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AKTIVNOSTI OOZ KRŠKO</a:t>
            </a:r>
          </a:p>
          <a:p>
            <a:pPr algn="ctr"/>
            <a:r>
              <a:rPr lang="sl-SI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primeri dobre prakse</a:t>
            </a:r>
          </a:p>
        </p:txBody>
      </p:sp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8EC73F71-AA09-783C-2ACE-9548FCF1CDE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5496" y="1993349"/>
            <a:ext cx="10573305" cy="4220413"/>
          </a:xfrm>
        </p:spPr>
        <p:txBody>
          <a:bodyPr/>
          <a:lstStyle/>
          <a:p>
            <a:pPr algn="ctr"/>
            <a:r>
              <a:rPr lang="sl-SI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Obrtno-podjetniška zadruga »MREŽA« je bila ustanovljena leta 2014 na pobudo Obrtne zbornice Zagreb, Hrvaške zveze obrtniških zadrug in Območne obrtno-podjetniške zbornice Krško, pa tudi drugih zainteresiranih obrtnikov in podjetnikov.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F76F8CB-C91F-7A2E-2715-30B3F8BF9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487" y="4093042"/>
            <a:ext cx="5726097" cy="174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35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290E6-5BE5-A7F3-EA0F-4D60417FC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54C5D-549E-7FBE-0933-8635F557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4766791B-F730-470C-BD5E-FFF8D449589F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9D134-0DC2-D148-1E86-B4033F69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C4ACB7D2-34B3-FEE5-7658-2160D2685EAF}"/>
              </a:ext>
            </a:extLst>
          </p:cNvPr>
          <p:cNvSpPr txBox="1"/>
          <p:nvPr/>
        </p:nvSpPr>
        <p:spPr>
          <a:xfrm>
            <a:off x="435006" y="243896"/>
            <a:ext cx="10573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AKTIVNOSTI OOZ KRŠKO</a:t>
            </a:r>
          </a:p>
          <a:p>
            <a:pPr algn="ctr"/>
            <a:r>
              <a:rPr lang="sl-SI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primeri dobre prakse</a:t>
            </a:r>
          </a:p>
        </p:txBody>
      </p:sp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322451BF-83C7-1699-8B30-F50AC7B1A3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985" y="1611610"/>
            <a:ext cx="10874816" cy="4487350"/>
          </a:xfrm>
        </p:spPr>
        <p:txBody>
          <a:bodyPr/>
          <a:lstStyle/>
          <a:p>
            <a:pPr>
              <a:buNone/>
            </a:pPr>
            <a:r>
              <a:rPr lang="sl-SI" sz="2000" b="1" dirty="0">
                <a:solidFill>
                  <a:srgbClr val="002060"/>
                </a:solidFill>
              </a:rPr>
              <a:t>POSLANSTVO</a:t>
            </a:r>
          </a:p>
          <a:p>
            <a:pPr>
              <a:buNone/>
            </a:pPr>
            <a:r>
              <a:rPr lang="sl-SI" sz="2000" dirty="0">
                <a:solidFill>
                  <a:srgbClr val="002060"/>
                </a:solidFill>
              </a:rPr>
              <a:t>Naše poslanstvo je spodbujanje in zastopanje obrtnikov in MSP-jev iz Slovenije in Hrvaške – v korist naših članov in uporabnikov storitev zadruge.</a:t>
            </a:r>
          </a:p>
          <a:p>
            <a:pPr>
              <a:buNone/>
            </a:pPr>
            <a:r>
              <a:rPr lang="sl-SI" sz="2000" b="1" dirty="0">
                <a:solidFill>
                  <a:srgbClr val="002060"/>
                </a:solidFill>
              </a:rPr>
              <a:t>VIZIJA</a:t>
            </a:r>
          </a:p>
          <a:p>
            <a:pPr>
              <a:buNone/>
            </a:pPr>
            <a:r>
              <a:rPr lang="sl-SI" sz="2000" dirty="0">
                <a:solidFill>
                  <a:srgbClr val="002060"/>
                </a:solidFill>
              </a:rPr>
              <a:t>Naš cilj je povezati podjetnike in obrtnike na področju proizvodnje in storitev na slovenskem, hrvaškem in evropskem trgu. </a:t>
            </a:r>
            <a:r>
              <a:rPr lang="sl-SI" sz="2000" dirty="0" err="1">
                <a:solidFill>
                  <a:srgbClr val="002060"/>
                </a:solidFill>
              </a:rPr>
              <a:t>Mikro</a:t>
            </a:r>
            <a:r>
              <a:rPr lang="sl-SI" sz="2000" dirty="0">
                <a:solidFill>
                  <a:srgbClr val="002060"/>
                </a:solidFill>
              </a:rPr>
              <a:t> in malim podjetnikom omogočamo tržno konkurenčno poslovanje s sodobnim pristopom k organizaciji in vodenju.</a:t>
            </a:r>
          </a:p>
          <a:p>
            <a:pPr>
              <a:buNone/>
            </a:pPr>
            <a:r>
              <a:rPr lang="sl-SI" sz="2000" dirty="0">
                <a:solidFill>
                  <a:srgbClr val="002060"/>
                </a:solidFill>
              </a:rPr>
              <a:t>Prek zadružništva dosegamo razvojne možnosti za vsakega člana, s tem pa tudi za zadruge kot celoto.</a:t>
            </a:r>
          </a:p>
          <a:p>
            <a:r>
              <a:rPr lang="sl-SI" sz="2000" b="1" dirty="0">
                <a:solidFill>
                  <a:srgbClr val="002060"/>
                </a:solidFill>
              </a:rPr>
              <a:t>CILJ</a:t>
            </a:r>
            <a:endParaRPr lang="sl-SI" sz="2000" dirty="0">
              <a:solidFill>
                <a:srgbClr val="002060"/>
              </a:solidFill>
            </a:endParaRPr>
          </a:p>
          <a:p>
            <a:r>
              <a:rPr lang="sl-SI" sz="2000" dirty="0">
                <a:solidFill>
                  <a:srgbClr val="002060"/>
                </a:solidFill>
              </a:rPr>
              <a:t>Cilj zadruge je postati poslovni center in stičišče inovativnih podjetnikov – zlasti mladih in začetnikov.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C526701-EC34-DB31-F770-B7D95EF2B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85" y="243896"/>
            <a:ext cx="2647778" cy="80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6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AC343-8289-39EE-C408-41C4A3B5F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20D25-2DA9-0FE2-48A7-E7CB79FB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4766791B-F730-470C-BD5E-FFF8D449589F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86F5D-6505-A735-4369-C6FB5D73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07EF8B6A-1178-C6F8-C281-110482D140DF}"/>
              </a:ext>
            </a:extLst>
          </p:cNvPr>
          <p:cNvSpPr txBox="1"/>
          <p:nvPr/>
        </p:nvSpPr>
        <p:spPr>
          <a:xfrm>
            <a:off x="435006" y="243896"/>
            <a:ext cx="10573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AKTIVNOSTI OOZ KRŠKO</a:t>
            </a:r>
          </a:p>
          <a:p>
            <a:pPr algn="ctr"/>
            <a:r>
              <a:rPr lang="sl-SI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primeri dobre prakse</a:t>
            </a:r>
          </a:p>
        </p:txBody>
      </p:sp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B4257EEA-41A5-2BD8-3923-EE7E40383E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5496" y="1993349"/>
            <a:ext cx="10573305" cy="4220413"/>
          </a:xfrm>
        </p:spPr>
        <p:txBody>
          <a:bodyPr/>
          <a:lstStyle/>
          <a:p>
            <a:pPr algn="ctr"/>
            <a:r>
              <a:rPr lang="sl-SI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PREDNOSTI POSLOVANJA PREKO ZADRUGE </a:t>
            </a:r>
          </a:p>
          <a:p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✅ Lažje in enostavnejše povezovanje različnih gospodarskih subjektov v tržno gospodarstvo</a:t>
            </a:r>
          </a:p>
          <a:p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✅ Večji obseg proizvodnje ali nudenja storitev – s tem tudi večji prihodki, kot bi jih člani lahko dosegli sami ali bi jih dosegli v precej manjšem obsegu</a:t>
            </a:r>
          </a:p>
          <a:p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✅Osvajanje novih trgov</a:t>
            </a:r>
          </a:p>
          <a:p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✅Kakovostnejši pregled informacij in večja tržna moč kot posameznik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8BA72C2-9731-E0A7-BD5E-4EADA7069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39" y="206828"/>
            <a:ext cx="2863049" cy="8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86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-up of a building">
            <a:extLst>
              <a:ext uri="{FF2B5EF4-FFF2-40B4-BE49-F238E27FC236}">
                <a16:creationId xmlns:a16="http://schemas.microsoft.com/office/drawing/2014/main" id="{ADCDD24D-5443-EB78-6473-95B483219A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5412" y="653461"/>
            <a:ext cx="4597556" cy="55499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84734-115E-C400-33C5-37064FF1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9033" y="3127248"/>
            <a:ext cx="5373841" cy="2048434"/>
          </a:xfrm>
        </p:spPr>
        <p:txBody>
          <a:bodyPr/>
          <a:lstStyle/>
          <a:p>
            <a:pPr algn="ctr"/>
            <a:r>
              <a:rPr lang="sl-SI" sz="3200" b="1" dirty="0">
                <a:solidFill>
                  <a:schemeClr val="accent1">
                    <a:lumMod val="50000"/>
                  </a:schemeClr>
                </a:solidFill>
                <a:latin typeface="Forte" panose="03060902040502070203" pitchFamily="66" charset="0"/>
                <a:cs typeface="Arial" panose="020B0604020202020204" pitchFamily="34" charset="0"/>
              </a:rPr>
              <a:t>Primeri dobre prakse OOZ Krško in pogledi na to tematiko 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Forte" panose="03060902040502070203" pitchFamily="66" charset="0"/>
              <a:cs typeface="Arial" panose="020B0604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3EF7D-B91F-315E-885B-2A4BDE9914A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043CF65F-0E21-48DE-8D75-4BF66A547E8E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4DA9C-4770-ABC3-9345-F7D974B2F1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F8BB67F-08E4-8FE0-5FA3-6E2AD81DE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412" y="639763"/>
            <a:ext cx="4873563" cy="2159000"/>
          </a:xfrm>
        </p:spPr>
        <p:txBody>
          <a:bodyPr/>
          <a:lstStyle/>
          <a:p>
            <a:pPr algn="ctr"/>
            <a:r>
              <a:rPr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Vloga</a:t>
            </a:r>
            <a:r>
              <a:rPr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izzivi</a:t>
            </a:r>
            <a:r>
              <a:rPr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malih</a:t>
            </a:r>
            <a:r>
              <a:rPr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podjetij</a:t>
            </a:r>
            <a:endParaRPr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953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981777" y="4947654"/>
            <a:ext cx="10058400" cy="1700845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sl-SI" dirty="0"/>
          </a:p>
          <a:p>
            <a:pPr marL="82296" indent="0" algn="just">
              <a:buNone/>
            </a:pPr>
            <a:endParaRPr lang="sl-SI" dirty="0">
              <a:latin typeface="Calibri" panose="020F0502020204030204" pitchFamily="34" charset="0"/>
            </a:endParaRPr>
          </a:p>
          <a:p>
            <a:pPr marL="82296" indent="0" algn="just">
              <a:buNone/>
            </a:pPr>
            <a:endParaRPr lang="sl-SI" dirty="0">
              <a:latin typeface="Calibri" panose="020F0502020204030204" pitchFamily="34" charset="0"/>
            </a:endParaRPr>
          </a:p>
          <a:p>
            <a:pPr marL="82296" indent="0" algn="just">
              <a:buNone/>
            </a:pPr>
            <a:endParaRPr lang="sl-SI" dirty="0">
              <a:latin typeface="Calibri" panose="020F0502020204030204" pitchFamily="34" charset="0"/>
            </a:endParaRPr>
          </a:p>
          <a:p>
            <a:pPr marL="82296" indent="0" algn="just">
              <a:buNone/>
            </a:pPr>
            <a:endParaRPr lang="sl-SI" dirty="0">
              <a:latin typeface="Calibri" panose="020F0502020204030204" pitchFamily="34" charset="0"/>
            </a:endParaRPr>
          </a:p>
          <a:p>
            <a:pPr marL="82296" indent="0" algn="just">
              <a:buNone/>
            </a:pPr>
            <a:endParaRPr lang="sl-SI" dirty="0">
              <a:latin typeface="Calibri" panose="020F0502020204030204" pitchFamily="34" charset="0"/>
            </a:endParaRPr>
          </a:p>
          <a:p>
            <a:pPr marL="82296" indent="0" algn="just">
              <a:buNone/>
            </a:pPr>
            <a:endParaRPr lang="sl-SI" dirty="0">
              <a:latin typeface="Calibri" panose="020F050202020403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80B5596-27E6-4944-A4A4-3222ABD8A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5105081"/>
            <a:ext cx="7498080" cy="13859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30CCEEE-E542-D7EA-8354-0646ED8CC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154" y="302931"/>
            <a:ext cx="3493691" cy="2387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96BB3D73-D6B0-72D8-ADF9-667BC8C7A309}"/>
              </a:ext>
            </a:extLst>
          </p:cNvPr>
          <p:cNvGrpSpPr/>
          <p:nvPr/>
        </p:nvGrpSpPr>
        <p:grpSpPr>
          <a:xfrm>
            <a:off x="1232034" y="2847425"/>
            <a:ext cx="9885145" cy="1163150"/>
            <a:chOff x="1807541" y="2462234"/>
            <a:chExt cx="7529283" cy="1163150"/>
          </a:xfrm>
          <a:scene3d>
            <a:camera prst="orthographicFront"/>
            <a:lightRig rig="threePt" dir="t"/>
          </a:scene3d>
        </p:grpSpPr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B446C32E-C65E-E54E-F5DF-85B3AC9C99AF}"/>
                </a:ext>
              </a:extLst>
            </p:cNvPr>
            <p:cNvSpPr/>
            <p:nvPr/>
          </p:nvSpPr>
          <p:spPr>
            <a:xfrm>
              <a:off x="1807541" y="2462234"/>
              <a:ext cx="7529283" cy="1163150"/>
            </a:xfrm>
            <a:prstGeom prst="rect">
              <a:avLst/>
            </a:prstGeom>
            <a:gradFill rotWithShape="0">
              <a:gsLst>
                <a:gs pos="0">
                  <a:srgbClr val="00B0F0"/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</a:gradFill>
            <a:sp3d>
              <a:bevelT w="165100" prst="coolSlan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oljeZBesedilom 6">
              <a:extLst>
                <a:ext uri="{FF2B5EF4-FFF2-40B4-BE49-F238E27FC236}">
                  <a16:creationId xmlns:a16="http://schemas.microsoft.com/office/drawing/2014/main" id="{D05AC501-9E4A-FA73-B750-407219D81A29}"/>
                </a:ext>
              </a:extLst>
            </p:cNvPr>
            <p:cNvSpPr txBox="1"/>
            <p:nvPr/>
          </p:nvSpPr>
          <p:spPr>
            <a:xfrm>
              <a:off x="1807541" y="2462234"/>
              <a:ext cx="7529283" cy="11631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2000" b="1" kern="1200" dirty="0">
                  <a:solidFill>
                    <a:schemeClr val="accent5">
                      <a:lumMod val="75000"/>
                    </a:schemeClr>
                  </a:solidFill>
                  <a:latin typeface="Candara" panose="020E0502030303020204" pitchFamily="34" charset="0"/>
                </a:rPr>
                <a:t>Če poznaš odgovore na vsa vprašanja, si postavi nova (Janja Starc)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3121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EC92-526E-8262-53B5-F0AF7F1E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0"/>
            <a:ext cx="6569391" cy="1185544"/>
          </a:xfrm>
        </p:spPr>
        <p:txBody>
          <a:bodyPr/>
          <a:lstStyle/>
          <a:p>
            <a:pPr algn="ctr"/>
            <a:r>
              <a:rPr lang="sl-SI" sz="5400" dirty="0" err="1">
                <a:solidFill>
                  <a:srgbClr val="002060"/>
                </a:solidFill>
              </a:rPr>
              <a:t>Srip</a:t>
            </a:r>
            <a:r>
              <a:rPr lang="sl-SI" sz="5400" dirty="0">
                <a:solidFill>
                  <a:srgbClr val="002060"/>
                </a:solidFill>
              </a:rPr>
              <a:t> in </a:t>
            </a:r>
            <a:r>
              <a:rPr lang="sl-SI" sz="5400" dirty="0" err="1">
                <a:solidFill>
                  <a:srgbClr val="002060"/>
                </a:solidFill>
              </a:rPr>
              <a:t>msp</a:t>
            </a:r>
            <a:r>
              <a:rPr lang="sl-SI" sz="5400" dirty="0">
                <a:solidFill>
                  <a:srgbClr val="002060"/>
                </a:solidFill>
              </a:rPr>
              <a:t>?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11C81-A4EA-16BC-B023-A1233E306A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713" y="1625062"/>
            <a:ext cx="7197385" cy="4735883"/>
          </a:xfrm>
        </p:spPr>
        <p:txBody>
          <a:bodyPr/>
          <a:lstStyle/>
          <a:p>
            <a:pPr algn="ctr"/>
            <a:r>
              <a:rPr lang="sl-SI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SRIP = Strateško razvojno-inovacijsko partnerstvo</a:t>
            </a:r>
          </a:p>
          <a:p>
            <a:pPr algn="ctr"/>
            <a:r>
              <a:rPr lang="sl-SI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Namen: povezovanje podjetij, raziskovalcev in države</a:t>
            </a:r>
          </a:p>
          <a:p>
            <a:r>
              <a:rPr lang="sl-SI" sz="2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Mali podjetniki in obrtniki se težje vključujejo zaradi prevelikih administrativnih in finančnih obremenitev</a:t>
            </a:r>
          </a:p>
          <a:p>
            <a:pPr algn="r"/>
            <a:r>
              <a:rPr lang="sl-SI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Potrebujemo </a:t>
            </a:r>
            <a:r>
              <a:rPr lang="sl-SI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prilagodljivejše</a:t>
            </a:r>
            <a:r>
              <a:rPr lang="sl-SI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dostopnejše oblike povezovanja</a:t>
            </a:r>
          </a:p>
        </p:txBody>
      </p:sp>
      <p:pic>
        <p:nvPicPr>
          <p:cNvPr id="8" name="Picture Placeholder 7" descr="A close-up of a bridge">
            <a:extLst>
              <a:ext uri="{FF2B5EF4-FFF2-40B4-BE49-F238E27FC236}">
                <a16:creationId xmlns:a16="http://schemas.microsoft.com/office/drawing/2014/main" id="{EE0796FA-596D-37B0-2C89-6A56D8D93E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0F74D-615D-90B9-C82A-C8BD0ECE27D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43CF65F-0E21-48DE-8D75-4BF66A547E8E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9D1F7-45DB-291B-3555-614D1BC229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B0D0C0D-89F9-C314-0A74-E0433067F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85702" y="5061102"/>
            <a:ext cx="3179653" cy="1801715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70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F2C9FE43-F3F5-9058-7AD9-7149FD1C5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1000"/>
                    </a14:imgEffect>
                    <a14:imgEffect>
                      <a14:brightnessContrast bright="-7000" contrast="-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" y="-2"/>
            <a:ext cx="10287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13840-7D4B-AD5A-7C3C-471FA925D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55" y="767858"/>
            <a:ext cx="8933690" cy="506027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Veliki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sistemi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potrebujejo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vizijo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mali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podjetniki/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obrtniki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voljo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znanje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srce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tam,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kjer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veliki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vidijo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oviro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mali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podjetnik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najde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rešitev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7C4F5-087C-890E-407E-12295957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29247CA6-BC1D-429A-A289-4E939E49554A}" type="datetime1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3EDFD-C1FC-03CD-6360-5D9F8254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3466BE7D-A483-1D02-CF3D-AD4ACD951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775" y="1029870"/>
            <a:ext cx="723900" cy="6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360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E1B3-474F-D110-BAD7-4D78EBC8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Ključni deležniki v SRIP-ih</a:t>
            </a:r>
            <a:endParaRPr lang="en-US" dirty="0"/>
          </a:p>
        </p:txBody>
      </p:sp>
      <p:pic>
        <p:nvPicPr>
          <p:cNvPr id="8" name="Picture Placeholder 7" descr="A close-up of a building">
            <a:extLst>
              <a:ext uri="{FF2B5EF4-FFF2-40B4-BE49-F238E27FC236}">
                <a16:creationId xmlns:a16="http://schemas.microsoft.com/office/drawing/2014/main" id="{06B91585-3AF9-DD3A-DC39-2BCFC2367D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7" y="2662000"/>
            <a:ext cx="3871623" cy="355176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A9125-83DF-A70A-A024-4E849963BA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24529" y="1083961"/>
            <a:ext cx="6249382" cy="5129801"/>
          </a:xfrm>
        </p:spPr>
        <p:txBody>
          <a:bodyPr/>
          <a:lstStyle/>
          <a:p>
            <a:pPr>
              <a:lnSpc>
                <a:spcPts val="288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sl-SI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Velika podjetja - Investitorji</a:t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💵💼 Poudarek na vlagateljih, ki zagotavljajo finančne vire za razvoj.</a:t>
            </a:r>
          </a:p>
          <a:p>
            <a:pPr>
              <a:lnSpc>
                <a:spcPts val="288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sl-SI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Raziskovalne institucije - Razvoj tehnologij</a:t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🔬🧪 Poudarek na inovacijah in raziskavah.</a:t>
            </a:r>
          </a:p>
          <a:p>
            <a:pPr>
              <a:lnSpc>
                <a:spcPts val="288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sl-SI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Državne institucije - Podpora, financiranje</a:t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🏛️💰 Poudarek na zakonodaji in financiranju.</a:t>
            </a:r>
          </a:p>
          <a:p>
            <a:pPr>
              <a:lnSpc>
                <a:spcPts val="2880"/>
              </a:lnSpc>
              <a:spcBef>
                <a:spcPts val="600"/>
              </a:spcBef>
              <a:spcAft>
                <a:spcPts val="1200"/>
              </a:spcAft>
            </a:pPr>
            <a:r>
              <a:rPr lang="sl-SI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Mala podjetja - Omejene možnosti vključevanja</a:t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🏢🔒 Poudarek na težavah z vključevanjem zaradi omejenih virov. </a:t>
            </a:r>
            <a:endParaRPr lang="en-US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007FB-6075-C704-F7E5-4F6DD2FD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7501D-D6CD-29A2-36D5-7BCAF9A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90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A9084-F2FF-8702-19EA-F9DF8A651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B6964-1187-271E-1CB0-D0D337F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5865F-20BB-9D7E-941E-CFF06823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9" name="Grafikon 8">
            <a:extLst>
              <a:ext uri="{FF2B5EF4-FFF2-40B4-BE49-F238E27FC236}">
                <a16:creationId xmlns:a16="http://schemas.microsoft.com/office/drawing/2014/main" id="{38DCEAEA-7963-A0F9-5CD2-17370CC24A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0807792"/>
              </p:ext>
            </p:extLst>
          </p:nvPr>
        </p:nvGraphicFramePr>
        <p:xfrm>
          <a:off x="209550" y="-2"/>
          <a:ext cx="11287125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8489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0B7E4-87D1-9DF8-2BCD-A6817232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415" y="422029"/>
            <a:ext cx="5317724" cy="1602007"/>
          </a:xfrm>
        </p:spPr>
        <p:txBody>
          <a:bodyPr/>
          <a:lstStyle/>
          <a:p>
            <a:r>
              <a:rPr lang="sl-SI" sz="4000" dirty="0">
                <a:solidFill>
                  <a:srgbClr val="002060"/>
                </a:solidFill>
              </a:rPr>
              <a:t>IZZIVI ZA MSP in obrtnike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8" name="Picture Placeholder 7" descr="A low angle view of a building">
            <a:extLst>
              <a:ext uri="{FF2B5EF4-FFF2-40B4-BE49-F238E27FC236}">
                <a16:creationId xmlns:a16="http://schemas.microsoft.com/office/drawing/2014/main" id="{AFF7F30A-06E2-1254-EFDC-365D67894A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57" y="640080"/>
            <a:ext cx="4727448" cy="555955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19047-1F62-2428-464F-F9BE9A699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0415" y="2174950"/>
            <a:ext cx="5142801" cy="3843707"/>
          </a:xfrm>
        </p:spPr>
        <p:txBody>
          <a:bodyPr/>
          <a:lstStyle/>
          <a:p>
            <a:pPr marL="0" indent="0">
              <a:lnSpc>
                <a:spcPts val="2880"/>
              </a:lnSpc>
              <a:spcAft>
                <a:spcPts val="1800"/>
              </a:spcAft>
              <a:buNone/>
            </a:pPr>
            <a:r>
              <a:rPr lang="sl-SI" sz="2400" dirty="0">
                <a:solidFill>
                  <a:srgbClr val="002060"/>
                </a:solidFill>
                <a:latin typeface="Arial Black" panose="020B0A04020102020204" pitchFamily="34" charset="0"/>
              </a:rPr>
              <a:t>Težavna vključitev zaradi zahtevnih postopkov </a:t>
            </a:r>
          </a:p>
          <a:p>
            <a:pPr marL="0" indent="0">
              <a:lnSpc>
                <a:spcPts val="2880"/>
              </a:lnSpc>
              <a:spcAft>
                <a:spcPts val="1800"/>
              </a:spcAft>
              <a:buNone/>
            </a:pPr>
            <a:r>
              <a:rPr lang="sl-SI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Razpisi </a:t>
            </a:r>
            <a:r>
              <a:rPr lang="sl-SI" sz="24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in administracija </a:t>
            </a:r>
            <a:r>
              <a:rPr lang="sl-SI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niso prilagojeni MSP-jem</a:t>
            </a:r>
          </a:p>
          <a:p>
            <a:pPr marL="0" indent="0">
              <a:lnSpc>
                <a:spcPts val="2880"/>
              </a:lnSpc>
              <a:spcAft>
                <a:spcPts val="1800"/>
              </a:spcAft>
              <a:buNone/>
            </a:pPr>
            <a:r>
              <a:rPr lang="sl-SI" sz="24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Premalo virov za sodelovanje v raziskovalnih projektih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E01D7-D5A2-573E-0B3E-82CCD82A9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F77D0-C28E-4573-88F0-0A30FF98888E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B564D-A64D-582E-17B4-676B584068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78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772CC0-A365-8B67-EA9E-C84F5A5F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64" y="640078"/>
            <a:ext cx="4652612" cy="1392908"/>
          </a:xfrm>
        </p:spPr>
        <p:txBody>
          <a:bodyPr/>
          <a:lstStyle/>
          <a:p>
            <a:r>
              <a:rPr lang="sl-SI" dirty="0"/>
              <a:t>POVEZOVANJE MSP-jev</a:t>
            </a:r>
            <a:endParaRPr lang="en-US" dirty="0"/>
          </a:p>
        </p:txBody>
      </p:sp>
      <p:pic>
        <p:nvPicPr>
          <p:cNvPr id="8" name="Picture Placeholder 7" descr="A low angle view of tall buildings">
            <a:extLst>
              <a:ext uri="{FF2B5EF4-FFF2-40B4-BE49-F238E27FC236}">
                <a16:creationId xmlns:a16="http://schemas.microsoft.com/office/drawing/2014/main" id="{D24D9590-5A4E-FE7F-83D6-3CBCB27BAC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59126"/>
            <a:ext cx="4577463" cy="369887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69D249-34C3-C482-7691-9B2D9A143F3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24761" y="640077"/>
            <a:ext cx="6494981" cy="5573685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l-SI" dirty="0">
                <a:solidFill>
                  <a:srgbClr val="002060"/>
                </a:solidFill>
                <a:latin typeface="Arial Black" panose="020B0A04020102020204" pitchFamily="34" charset="0"/>
              </a:rPr>
              <a:t>MSP-ji in obrtniki se povezujejo že stoletja/tisočletja (cehi, društva, združenja, sekcije, zbornice …)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sl-SI" sz="3200" dirty="0">
              <a:latin typeface="Arial Black" panose="020B0A040201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sl-SI" sz="3200" dirty="0">
                <a:latin typeface="Arial Black" panose="020B0A04020102020204" pitchFamily="34" charset="0"/>
              </a:rPr>
              <a:t>➡️ </a:t>
            </a:r>
            <a:r>
              <a:rPr lang="sl-SI" sz="32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tradicionalna poslovna partnerstva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sl-SI" sz="3200" dirty="0">
                <a:latin typeface="Arial Black" panose="020B0A04020102020204" pitchFamily="34" charset="0"/>
              </a:rPr>
              <a:t>➡️ </a:t>
            </a:r>
            <a:r>
              <a:rPr lang="sl-SI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nekoč uspešni grozdi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sl-SI" sz="3200" dirty="0">
                <a:latin typeface="Arial Black" panose="020B0A04020102020204" pitchFamily="34" charset="0"/>
              </a:rPr>
              <a:t>➡️ </a:t>
            </a:r>
            <a:r>
              <a:rPr lang="sl-SI" sz="32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nove pobude:  digitalizacija, lokalne mreže, krožno gospodarstvo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63A608-904D-88FA-EBB4-49403924EE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779A0-27E4-B632-3A06-707A14EEC95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4/10/2025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7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06D21-AA63-5698-C4CF-C9E16090B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D7A60B-8439-D4B9-2CA8-E270AA33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MOŽNOSTI IZBOLJŠAV - PREDLOGI</a:t>
            </a:r>
            <a:endParaRPr lang="en-US" dirty="0"/>
          </a:p>
        </p:txBody>
      </p:sp>
      <p:pic>
        <p:nvPicPr>
          <p:cNvPr id="8" name="Picture Placeholder 7" descr="A low angle view of tall buildings">
            <a:extLst>
              <a:ext uri="{FF2B5EF4-FFF2-40B4-BE49-F238E27FC236}">
                <a16:creationId xmlns:a16="http://schemas.microsoft.com/office/drawing/2014/main" id="{CC43C9CC-771F-8A24-0EED-85A0411CC9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59126"/>
            <a:ext cx="4577463" cy="369887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F9BFA5-F0E0-005D-D903-29CF00E6023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65676" y="87627"/>
            <a:ext cx="6494981" cy="5573685"/>
          </a:xfrm>
        </p:spPr>
        <p:txBody>
          <a:bodyPr/>
          <a:lstStyle/>
          <a:p>
            <a:pPr marL="0" indent="0">
              <a:lnSpc>
                <a:spcPts val="384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l-SI" sz="3600" dirty="0">
                <a:latin typeface="Arial Black" panose="020B0A04020102020204" pitchFamily="34" charset="0"/>
              </a:rPr>
              <a:t>✅ </a:t>
            </a:r>
            <a:r>
              <a:rPr lang="sl-SI" sz="36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uvedba </a:t>
            </a:r>
            <a:r>
              <a:rPr lang="sl-SI" sz="3600" dirty="0" err="1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mikro</a:t>
            </a:r>
            <a:r>
              <a:rPr lang="sl-SI" sz="36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SRIP-ov za MSP-je</a:t>
            </a:r>
          </a:p>
          <a:p>
            <a:pPr marL="0" indent="0">
              <a:lnSpc>
                <a:spcPts val="384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sl-SI" sz="3600" dirty="0">
              <a:latin typeface="Arial Black" panose="020B0A04020102020204" pitchFamily="34" charset="0"/>
            </a:endParaRPr>
          </a:p>
          <a:p>
            <a:pPr marL="0" indent="0">
              <a:lnSpc>
                <a:spcPts val="384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l-SI" sz="3600" dirty="0">
                <a:latin typeface="Arial Black" panose="020B0A04020102020204" pitchFamily="34" charset="0"/>
              </a:rPr>
              <a:t>✅ </a:t>
            </a:r>
            <a:r>
              <a:rPr lang="sl-SI" sz="36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manjši razvojni projekti (prilagojeni MSP)</a:t>
            </a:r>
          </a:p>
          <a:p>
            <a:pPr marL="0" indent="0">
              <a:lnSpc>
                <a:spcPts val="384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sl-SI" sz="3600" dirty="0">
              <a:latin typeface="Arial Black" panose="020B0A04020102020204" pitchFamily="34" charset="0"/>
            </a:endParaRPr>
          </a:p>
          <a:p>
            <a:pPr marL="0" indent="0">
              <a:lnSpc>
                <a:spcPts val="384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l-SI" sz="3600" dirty="0">
                <a:latin typeface="Arial Black" panose="020B0A04020102020204" pitchFamily="34" charset="0"/>
              </a:rPr>
              <a:t>✅ </a:t>
            </a:r>
            <a:r>
              <a:rPr lang="sl-SI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večja vloga obrtno-podjetniških zbornic in sekcij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ADEF7-6410-6B18-693E-0550C1D261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096E0-0F86-3E3F-DF42-08CA805628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4/10/2025</a:t>
            </a:fld>
            <a:endParaRPr lang="en-US" dirty="0"/>
          </a:p>
        </p:txBody>
      </p:sp>
      <p:sp>
        <p:nvSpPr>
          <p:cNvPr id="2" name="Puščica: črtice desno 1">
            <a:extLst>
              <a:ext uri="{FF2B5EF4-FFF2-40B4-BE49-F238E27FC236}">
                <a16:creationId xmlns:a16="http://schemas.microsoft.com/office/drawing/2014/main" id="{5E13947F-CB13-AF4F-0086-54061D3E486F}"/>
              </a:ext>
            </a:extLst>
          </p:cNvPr>
          <p:cNvSpPr/>
          <p:nvPr/>
        </p:nvSpPr>
        <p:spPr>
          <a:xfrm>
            <a:off x="4123626" y="5143501"/>
            <a:ext cx="7684325" cy="1352882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Ključ je prilagajanje sistemov realnim zmožnostim MSP-jev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50997A2A-D7E2-88E5-95EF-37D5D8366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313" y="5629442"/>
            <a:ext cx="436993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74538"/>
      </p:ext>
    </p:extLst>
  </p:cSld>
  <p:clrMapOvr>
    <a:masterClrMapping/>
  </p:clrMapOvr>
</p:sld>
</file>

<file path=ppt/theme/theme1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bfe22c-dc8c-44fc-b1f8-c6706cb28fd6" xsi:nil="true"/>
    <MediaServiceKeyPoints xmlns="483508ab-49fe-4a40-ba29-f8dca4adf945" xsi:nil="true"/>
    <lcf76f155ced4ddcb4097134ff3c332f xmlns="483508ab-49fe-4a40-ba29-f8dca4adf94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274C74663FE54D87F1E8564EDE8126" ma:contentTypeVersion="18" ma:contentTypeDescription="Ustvari nov dokument." ma:contentTypeScope="" ma:versionID="a02ed97e3c7408b253e4efa2284715d3">
  <xsd:schema xmlns:xsd="http://www.w3.org/2001/XMLSchema" xmlns:xs="http://www.w3.org/2001/XMLSchema" xmlns:p="http://schemas.microsoft.com/office/2006/metadata/properties" xmlns:ns2="483508ab-49fe-4a40-ba29-f8dca4adf945" xmlns:ns3="5abfe22c-dc8c-44fc-b1f8-c6706cb28fd6" targetNamespace="http://schemas.microsoft.com/office/2006/metadata/properties" ma:root="true" ma:fieldsID="cfb79d5acb70bdd0c54fc32c7348d441" ns2:_="" ns3:_="">
    <xsd:import namespace="483508ab-49fe-4a40-ba29-f8dca4adf945"/>
    <xsd:import namespace="5abfe22c-dc8c-44fc-b1f8-c6706cb28f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508ab-49fe-4a40-ba29-f8dca4adf9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Oznake slike" ma:readOnly="false" ma:fieldId="{5cf76f15-5ced-4ddc-b409-7134ff3c332f}" ma:taxonomyMulti="true" ma:sspId="693818bf-85e6-4361-b0bc-0b333e2690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bfe22c-dc8c-44fc-b1f8-c6706cb28fd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b91f82-56c2-4290-b305-22e7c5664127}" ma:internalName="TaxCatchAll" ma:showField="CatchAllData" ma:web="5abfe22c-dc8c-44fc-b1f8-c6706cb28f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E7139E-B40C-4943-9610-F20CE66C72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46694398-6A97-44E6-A7D2-F4B1527E77FF}"/>
</file>

<file path=customXml/itemProps3.xml><?xml version="1.0" encoding="utf-8"?>
<ds:datastoreItem xmlns:ds="http://schemas.openxmlformats.org/officeDocument/2006/customXml" ds:itemID="{1BE5C6AC-AECE-4EBC-9FCA-F0C5028CCAE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12672</TotalTime>
  <Words>934</Words>
  <Application>Microsoft Office PowerPoint</Application>
  <PresentationFormat>Širokozaslonsko</PresentationFormat>
  <Paragraphs>155</Paragraphs>
  <Slides>20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Avenir Next LT Pro Light</vt:lpstr>
      <vt:lpstr>Calibri</vt:lpstr>
      <vt:lpstr>Candara</vt:lpstr>
      <vt:lpstr>Forte</vt:lpstr>
      <vt:lpstr>light_modernist</vt:lpstr>
      <vt:lpstr>PowerPointova predstavitev</vt:lpstr>
      <vt:lpstr>Vloga in izzivi malih podjetij</vt:lpstr>
      <vt:lpstr>Srip in msp?</vt:lpstr>
      <vt:lpstr> Veliki sistemi potrebujejo vizijo, mali podjetniki/obrtniki pa voljo, znanje in srce – tam, kjer veliki vidijo oviro, mali podjetnik najde rešitev.</vt:lpstr>
      <vt:lpstr>Ključni deležniki v SRIP-ih</vt:lpstr>
      <vt:lpstr>PowerPointova predstavitev</vt:lpstr>
      <vt:lpstr>IZZIVI ZA MSP in obrtnike</vt:lpstr>
      <vt:lpstr>POVEZOVANJE MSP-jev</vt:lpstr>
      <vt:lpstr>MOŽNOSTI IZBOLJŠAV - PREDLOGI</vt:lpstr>
      <vt:lpstr>PowerPointova predstavitev</vt:lpstr>
      <vt:lpstr>Ključne usmeritve  vsebinsko področje: razvoj znanj in spretnosti za pametno specializacijo, industrijsko tranzicijo in podjetništvo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Janja</dc:creator>
  <cp:lastModifiedBy>ooz.krsko@gmail.com</cp:lastModifiedBy>
  <cp:revision>18</cp:revision>
  <dcterms:created xsi:type="dcterms:W3CDTF">2022-06-22T01:27:02Z</dcterms:created>
  <dcterms:modified xsi:type="dcterms:W3CDTF">2025-04-10T07:44:24Z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0x010100BD274C74663FE54D87F1E8564EDE8126</vt:lpwstr>
  </property>
  <property fmtid="{D5CDD505-2E9C-101B-9397-08002B2CF9AE}" pid="3" name="MediaServiceImageTags">
    <vt:lpwstr/>
  </property>
</Properties>
</file>